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7BAD"/>
    <a:srgbClr val="C00000"/>
    <a:srgbClr val="B89F57"/>
    <a:srgbClr val="F7C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1F38E-D064-4E7D-8E87-A7374AED3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42274-0590-4139-91CA-1D2CB4538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DDB3-3929-4571-87C9-36785FBC3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5A12F-2DEB-4884-92BF-C81DD128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58E12-C3D7-4900-9B0C-977C469A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70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8AD1F-D812-4A23-B183-3B952DE04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90F5D-C414-4429-B229-3965140F0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097DA-5C7A-4F23-9EC7-74235FB92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6A3A7-F385-4490-BB75-B9D06797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F53FF-99B6-417C-A2B3-771B4F42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573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591DA3-F1D3-4963-B65B-C756E9F6C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6B41C-ADE8-4836-A13D-AAF49AB29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0F72B-6E40-4486-AC2B-B60AD126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E64F-730D-4584-9663-01E96C08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AA379-32F0-4883-B3A1-C059ADBD3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634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46894-7516-86FE-86AF-DFEDD959F6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3662" y="269175"/>
            <a:ext cx="10873137" cy="621943"/>
          </a:xfrm>
        </p:spPr>
        <p:txBody>
          <a:bodyPr lIns="90000" anchor="ctr">
            <a:noAutofit/>
          </a:bodyPr>
          <a:lstStyle>
            <a:lvl1pPr marL="0" indent="0">
              <a:buNone/>
              <a:defRPr sz="3200" b="1">
                <a:solidFill>
                  <a:srgbClr val="49514E"/>
                </a:solidFill>
              </a:defRPr>
            </a:lvl1pPr>
          </a:lstStyle>
          <a:p>
            <a:pPr lvl="0"/>
            <a:r>
              <a:rPr lang="en-GB" dirty="0"/>
              <a:t>Click to 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F0BD27-A511-29EA-74A4-A2E3670AB4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3662" y="944034"/>
            <a:ext cx="10873137" cy="427567"/>
          </a:xfrm>
        </p:spPr>
        <p:txBody>
          <a:bodyPr lIns="90000" anchor="ctr">
            <a:noAutofit/>
          </a:bodyPr>
          <a:lstStyle>
            <a:lvl1pPr marL="0" indent="0">
              <a:buNone/>
              <a:defRPr sz="1867" b="1">
                <a:solidFill>
                  <a:srgbClr val="D8222A"/>
                </a:solidFill>
              </a:defRPr>
            </a:lvl1pPr>
          </a:lstStyle>
          <a:p>
            <a:pPr lvl="0"/>
            <a:r>
              <a:rPr lang="en-GB" dirty="0"/>
              <a:t>Click to add Sub-head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D9AEE8-B8F1-7668-4449-06D56DC13E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3662" y="1424517"/>
            <a:ext cx="10873137" cy="4419600"/>
          </a:xfrm>
        </p:spPr>
        <p:txBody>
          <a:bodyPr lIns="90000">
            <a:noAutofit/>
          </a:bodyPr>
          <a:lstStyle>
            <a:lvl1pPr marL="0" indent="0">
              <a:buNone/>
              <a:defRPr sz="1600">
                <a:solidFill>
                  <a:srgbClr val="49514E"/>
                </a:solidFill>
              </a:defRPr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093DD18D-EAEC-42BC-55A9-1CCA76C958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7219" y="6491263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BEAE4D3-9B0A-2B49-866A-873102DC07C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B46C2C-FE54-02B7-A679-700E33BA6D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9842" y="6089299"/>
            <a:ext cx="1227508" cy="33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7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4CE24-E80A-433A-9D77-E018084CB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75D9A-8FBF-4135-84F0-7C0510B59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0D92C-5CED-4464-8B79-73B4C4C8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DB8CF-243F-47A7-8ADD-F12A2BC7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0E014-B190-41AC-AD70-1286E75B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334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6E25-7411-4296-ADFF-D7252412E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41DB4-9B08-4D9A-8128-664AA0D59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7A83A-09A5-4174-ADFC-92D699DCB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B8C8C-0FF9-44CE-879E-888F22AC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EBDE2-F1A4-430D-99F2-7912E4619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758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5FBB3-7DE0-4619-BEEF-6ABB5FE4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7151B-AC7D-49E0-9359-B4652658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91DB1-4D3E-4253-9D46-8E1078DDF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EF133-10EB-476F-984B-748FCE46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D2E2E-9473-43B1-884E-5171FEECB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CCC56-B558-436F-A8EF-32205C49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85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6D99-E821-42CF-8536-473F0F76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55542-A59C-42A3-8912-4D5C7B3AB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904317-1BE6-4AEE-B0EC-7234E73E6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C8C7C4-7B37-40F3-8FA7-2A9A23CB7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D886C7-576B-4628-92F5-1C111472B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59B6E7-3FDD-4F3D-8D6B-D2931A8E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CD313F-BB24-4215-9208-1B6866B3F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D387C3-D23F-405C-B69C-E708CC31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56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E54A-605E-4245-8B43-04A1516F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36CD75-B0BE-41F5-8DF6-31603F777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6CDD9F-DFBA-4FED-814A-77D15830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2F5D6-A673-4E0D-8CE3-3D3873012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70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9FC0CA-8BC9-4E9A-A858-05B7C8B7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EB7351-61A7-46BD-B419-087B8CB7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8FE6A-D34F-4F8B-A206-EF57DCCB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33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4D8A7-B11A-4FAB-8BDA-1052FEAAF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A93EE-599D-4682-8BDA-C64826199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283BD7-D995-4D14-9DFA-B6C09C0F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C6A54-4214-4648-8C6B-EB0D80FEC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59966-D5F3-4AF0-98E7-2FA80BA95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A746D-B534-4A9D-BE49-AF88570A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86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2E484-71BD-4125-B00B-F8FA96E7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EBAF01-0121-4302-BC11-2C5C007ED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E7B8A-EC84-4EA2-9BF4-8FA14F26C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20D41-EF6F-4556-A85E-8C97E4BDC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47F35-01C0-4DD9-A7F9-34C5944C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B2722-6CE1-4694-AD9F-8EA7A11D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10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AC2552-8B13-4CF2-B288-AA8685E8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C6087-45D1-4B1F-BDE2-F60EA606E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E55BC-8E62-4C97-8A1A-CF7C446EC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16AB7-D1B1-4A5C-9543-167A77B76741}" type="datetimeFigureOut">
              <a:rPr lang="zh-CN" altLang="en-US" smtClean="0"/>
              <a:t>2023/12/13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55599-4ABE-4A3E-BA39-970BFE026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556E3-07B2-4271-A491-915688F42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F2B2C-1CCE-4CD5-8A7D-6784172616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011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13F589-50B9-27BB-16C6-4DCFC24DCD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6738" y="278228"/>
            <a:ext cx="10873137" cy="621943"/>
          </a:xfrm>
        </p:spPr>
        <p:txBody>
          <a:bodyPr/>
          <a:lstStyle/>
          <a:p>
            <a:r>
              <a:rPr lang="zh-CN" altLang="en-US" sz="24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关于调整“国际邮费”的公告</a:t>
            </a:r>
            <a:endParaRPr lang="en-US" sz="240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9166B1-30CC-8CBB-9134-5BAB093F7D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6737" y="1745023"/>
            <a:ext cx="10873137" cy="427567"/>
          </a:xfrm>
        </p:spPr>
        <p:txBody>
          <a:bodyPr/>
          <a:lstStyle/>
          <a:p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25E2F-9070-0F68-D52A-37E72E6BDC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6738" y="900171"/>
            <a:ext cx="10873137" cy="4952999"/>
          </a:xfrm>
        </p:spPr>
        <p:txBody>
          <a:bodyPr/>
          <a:lstStyle/>
          <a:p>
            <a:r>
              <a:rPr lang="zh-CN" altLang="en-US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尊敬的客户：</a:t>
            </a:r>
            <a:endParaRPr lang="en-US" altLang="zh-CN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r>
              <a:rPr lang="zh-CN" altLang="en-US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我行拟调整“国际邮费”，具体如下： </a:t>
            </a:r>
            <a:endParaRPr lang="en-US" altLang="zh-CN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70989-F8D1-4903-8128-82868CBA2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E4D3-9B0A-2B49-866A-873102DC07C9}" type="slidenum">
              <a:rPr lang="en-US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pPr/>
              <a:t>1</a:t>
            </a:fld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6EDAEDF-AB99-419C-9AA1-53B0A258A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328099"/>
              </p:ext>
            </p:extLst>
          </p:nvPr>
        </p:nvGraphicFramePr>
        <p:xfrm>
          <a:off x="805161" y="1593859"/>
          <a:ext cx="10676288" cy="3109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8935">
                  <a:extLst>
                    <a:ext uri="{9D8B030D-6E8A-4147-A177-3AD203B41FA5}">
                      <a16:colId xmlns:a16="http://schemas.microsoft.com/office/drawing/2014/main" val="457303960"/>
                    </a:ext>
                  </a:extLst>
                </a:gridCol>
                <a:gridCol w="3029931">
                  <a:extLst>
                    <a:ext uri="{9D8B030D-6E8A-4147-A177-3AD203B41FA5}">
                      <a16:colId xmlns:a16="http://schemas.microsoft.com/office/drawing/2014/main" val="2304690621"/>
                    </a:ext>
                  </a:extLst>
                </a:gridCol>
                <a:gridCol w="4537422">
                  <a:extLst>
                    <a:ext uri="{9D8B030D-6E8A-4147-A177-3AD203B41FA5}">
                      <a16:colId xmlns:a16="http://schemas.microsoft.com/office/drawing/2014/main" val="2496708621"/>
                    </a:ext>
                  </a:extLst>
                </a:gridCol>
              </a:tblGrid>
              <a:tr h="403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项目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80402" marR="80402" marT="40201" marB="40201" anchor="ctr" anchorCtr="1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目前价格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80402" marR="80402" marT="40201" marB="40201" anchor="ctr" anchorCtr="1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400" b="1" kern="1200" dirty="0">
                          <a:solidFill>
                            <a:schemeClr val="lt1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调整后价格</a:t>
                      </a:r>
                      <a:endParaRPr lang="zh-CN" altLang="en-US" sz="1400" b="1" kern="1200" dirty="0">
                        <a:solidFill>
                          <a:schemeClr val="lt1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+mn-cs"/>
                      </a:endParaRPr>
                    </a:p>
                  </a:txBody>
                  <a:tcPr marL="80402" marR="80402" marT="40201" marB="40201" anchor="ctr" anchorCtr="1">
                    <a:solidFill>
                      <a:srgbClr val="477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846888"/>
                  </a:ext>
                </a:extLst>
              </a:tr>
              <a:tr h="3899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T18.2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  快递费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80402" marR="80402" marT="40201" marB="40201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solidFill>
                          <a:schemeClr val="tx1"/>
                        </a:solidFill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80402" marR="80402" marT="40201" marB="40201" anchor="ctr" anchorCtr="1">
                    <a:solidFill>
                      <a:srgbClr val="477B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500" dirty="0">
                        <a:solidFill>
                          <a:schemeClr val="tx1"/>
                        </a:solidFill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7186" marR="77186" marT="38593" marB="38593" anchor="ctr" anchorCtr="1">
                    <a:solidFill>
                      <a:srgbClr val="477BAD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477292"/>
                  </a:ext>
                </a:extLst>
              </a:tr>
              <a:tr h="366901">
                <a:tc>
                  <a:txBody>
                    <a:bodyPr/>
                    <a:lstStyle/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香港，澳门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zh-CN" sz="1400" dirty="0">
                          <a:solidFill>
                            <a:schemeClr val="tx1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15</a:t>
                      </a:r>
                      <a:r>
                        <a:rPr lang="zh-CN" sz="1400" dirty="0">
                          <a:solidFill>
                            <a:schemeClr val="tx1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 dirty="0">
                          <a:solidFill>
                            <a:schemeClr val="tx1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lang="zh-CN" sz="1400" dirty="0">
                        <a:solidFill>
                          <a:schemeClr val="tx1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20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altLang="en-US" sz="1400" dirty="0">
                          <a:solidFill>
                            <a:schemeClr val="tx1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</a:p>
                  </a:txBody>
                  <a:tcPr marL="77186" marR="77186" marT="38593" marB="38593" anchor="ctr">
                    <a:solidFill>
                      <a:srgbClr val="477BAD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92935"/>
                  </a:ext>
                </a:extLst>
              </a:tr>
              <a:tr h="366900">
                <a:tc>
                  <a:txBody>
                    <a:bodyPr/>
                    <a:lstStyle/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台湾，日本，韩国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20 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25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+mn-cs"/>
                      </a:endParaRPr>
                    </a:p>
                  </a:txBody>
                  <a:tcPr marL="77186" marR="77186" marT="38593" marB="38593" anchor="ctr">
                    <a:solidFill>
                      <a:srgbClr val="477BAD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918966"/>
                  </a:ext>
                </a:extLst>
              </a:tr>
              <a:tr h="384372">
                <a:tc>
                  <a:txBody>
                    <a:bodyPr/>
                    <a:lstStyle/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东南亚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30 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35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+mn-cs"/>
                      </a:endParaRPr>
                    </a:p>
                  </a:txBody>
                  <a:tcPr marL="77186" marR="77186" marT="38593" marB="38593" anchor="ctr">
                    <a:solidFill>
                      <a:srgbClr val="477BAD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114251"/>
                  </a:ext>
                </a:extLst>
              </a:tr>
              <a:tr h="401843">
                <a:tc>
                  <a:txBody>
                    <a:bodyPr/>
                    <a:lstStyle/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南亚，中东，中美洲，南美洲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40 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45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+mn-cs"/>
                      </a:endParaRPr>
                    </a:p>
                  </a:txBody>
                  <a:tcPr marL="77186" marR="77186" marT="38593" marB="38593" anchor="ctr">
                    <a:solidFill>
                      <a:srgbClr val="477BAD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260742"/>
                  </a:ext>
                </a:extLst>
              </a:tr>
              <a:tr h="366901">
                <a:tc>
                  <a:txBody>
                    <a:bodyPr/>
                    <a:lstStyle/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非洲，东欧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zh-CN" sz="140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sz="140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50 </a:t>
                      </a:r>
                      <a:r>
                        <a:rPr lang="zh-CN" sz="140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sz="140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lang="zh-CN" sz="140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>
                        <a:alpha val="1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55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+mn-cs"/>
                      </a:endParaRPr>
                    </a:p>
                  </a:txBody>
                  <a:tcPr marL="77186" marR="77186" marT="38593" marB="38593" anchor="ctr">
                    <a:solidFill>
                      <a:srgbClr val="477BAD">
                        <a:alpha val="1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86650"/>
                  </a:ext>
                </a:extLst>
              </a:tr>
              <a:tr h="428884">
                <a:tc>
                  <a:txBody>
                    <a:bodyPr/>
                    <a:lstStyle/>
                    <a:p>
                      <a:pPr lvl="1" algn="just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其他国家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地区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spcAft>
                          <a:spcPts val="0"/>
                        </a:spcAft>
                      </a:pP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35 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lang="en-US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lang="zh-CN" sz="1400" dirty="0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lang="zh-CN" sz="1400" dirty="0"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宋体" panose="02010600030101010101" pitchFamily="2" charset="-122"/>
                      </a:endParaRPr>
                    </a:p>
                  </a:txBody>
                  <a:tcPr marL="24120" marR="24120" marT="0" marB="0" anchor="ctr">
                    <a:solidFill>
                      <a:srgbClr val="477BAD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最低收取等值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40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美元</a:t>
                      </a:r>
                      <a:r>
                        <a:rPr kumimoji="0" lang="en-US" altLang="zh-CN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/</a:t>
                      </a:r>
                      <a:r>
                        <a:rPr kumimoji="0" lang="zh-CN" alt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笔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+mn-cs"/>
                      </a:endParaRPr>
                    </a:p>
                  </a:txBody>
                  <a:tcPr marL="80402" marR="80402" marT="40201" marB="40201" anchor="ctr">
                    <a:solidFill>
                      <a:srgbClr val="477BAD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2625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41D4E1D-FC3D-4CC8-9100-CFF0A77B65C6}"/>
              </a:ext>
            </a:extLst>
          </p:cNvPr>
          <p:cNvSpPr/>
          <p:nvPr/>
        </p:nvSpPr>
        <p:spPr>
          <a:xfrm>
            <a:off x="805161" y="4854682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以上收费标准的调整将于</a:t>
            </a:r>
            <a:r>
              <a:rPr lang="en-US" altLang="zh-CN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2024</a:t>
            </a:r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年</a:t>
            </a:r>
            <a:r>
              <a:rPr lang="en-US" altLang="zh-CN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3</a:t>
            </a:r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月</a:t>
            </a:r>
            <a:r>
              <a:rPr lang="en-US" altLang="zh-CN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13</a:t>
            </a:r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日起生效。</a:t>
            </a:r>
            <a:endParaRPr lang="en-US" altLang="zh-CN" sz="160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</a:t>
            </a:r>
            <a:endParaRPr lang="en-US" altLang="zh-CN" sz="160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华侨银行有限公司 </a:t>
            </a:r>
            <a:endParaRPr lang="en-US" altLang="zh-CN" sz="160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r>
              <a:rPr lang="en-US" altLang="zh-CN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2023</a:t>
            </a:r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年</a:t>
            </a:r>
            <a:r>
              <a:rPr lang="en-US" altLang="zh-CN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12</a:t>
            </a:r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月</a:t>
            </a:r>
            <a:r>
              <a:rPr lang="en-US" altLang="zh-CN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13</a:t>
            </a:r>
            <a:r>
              <a:rPr lang="zh-CN" altLang="en-US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661865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261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YaHei Light</vt:lpstr>
      <vt:lpstr>等线</vt:lpstr>
      <vt:lpstr>等线 Light</vt:lpstr>
      <vt:lpstr>Arial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 Ying Ying</dc:creator>
  <cp:lastModifiedBy>Huang Ye Jun (Jeffrey)</cp:lastModifiedBy>
  <cp:revision>5</cp:revision>
  <dcterms:created xsi:type="dcterms:W3CDTF">2023-12-13T07:11:47Z</dcterms:created>
  <dcterms:modified xsi:type="dcterms:W3CDTF">2023-12-13T08:51:37Z</dcterms:modified>
</cp:coreProperties>
</file>